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372" r:id="rId2"/>
    <p:sldId id="362" r:id="rId3"/>
    <p:sldId id="363" r:id="rId4"/>
    <p:sldId id="365" r:id="rId5"/>
    <p:sldId id="366" r:id="rId6"/>
    <p:sldId id="364" r:id="rId7"/>
    <p:sldId id="367" r:id="rId8"/>
    <p:sldId id="369" r:id="rId9"/>
    <p:sldId id="370" r:id="rId10"/>
    <p:sldId id="371" r:id="rId11"/>
    <p:sldId id="373" r:id="rId12"/>
    <p:sldId id="35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42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CF9163-C3A1-464F-B585-F102083CF2F3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5BEF48-D7CB-4AFB-8CCD-DEFCF71BE7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7088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DE54B-5173-4425-BDAB-879D1C7399B6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E3D9CB8-603B-44E9-932C-5ABBC2280F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DE54B-5173-4425-BDAB-879D1C7399B6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E3D9CB8-603B-44E9-932C-5ABBC2280F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DE54B-5173-4425-BDAB-879D1C7399B6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D9CB8-603B-44E9-932C-5ABBC2280F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DE54B-5173-4425-BDAB-879D1C7399B6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D9CB8-603B-44E9-932C-5ABBC2280F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DE54B-5173-4425-BDAB-879D1C7399B6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E3D9CB8-603B-44E9-932C-5ABBC2280F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DE54B-5173-4425-BDAB-879D1C7399B6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D9CB8-603B-44E9-932C-5ABBC2280F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DE54B-5173-4425-BDAB-879D1C7399B6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D9CB8-603B-44E9-932C-5ABBC2280F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DE54B-5173-4425-BDAB-879D1C7399B6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D9CB8-603B-44E9-932C-5ABBC2280F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DE54B-5173-4425-BDAB-879D1C7399B6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D9CB8-603B-44E9-932C-5ABBC2280F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DE54B-5173-4425-BDAB-879D1C7399B6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D9CB8-603B-44E9-932C-5ABBC2280F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DE54B-5173-4425-BDAB-879D1C7399B6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D9CB8-603B-44E9-932C-5ABBC2280F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C7DE54B-5173-4425-BDAB-879D1C7399B6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E3D9CB8-603B-44E9-932C-5ABBC2280F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5656" y="1772816"/>
            <a:ext cx="6408712" cy="2800767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/>
              <a:t>Сложение почвы, влажность, новообразования и включения   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730234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476672"/>
            <a:ext cx="7498596" cy="56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76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620688"/>
            <a:ext cx="7498595" cy="56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814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332656"/>
            <a:ext cx="7200800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ru-RU" sz="2000" b="1" spc="100" dirty="0"/>
              <a:t>НОВООБРАЗОВАНИЯ</a:t>
            </a:r>
            <a:r>
              <a:rPr lang="ru-RU" altLang="ru-RU" sz="2000" b="1" dirty="0"/>
              <a:t>  - </a:t>
            </a:r>
            <a:r>
              <a:rPr lang="ru-RU" altLang="ru-RU" sz="2000" dirty="0"/>
              <a:t>морфологически хорошо оформленные, четко обособленные от почвенной массы химические соединения, возникшие в процессе  почвообразования</a:t>
            </a:r>
            <a:r>
              <a:rPr lang="ru-RU" altLang="ru-RU" sz="2000" dirty="0" smtClean="0"/>
              <a:t>.</a:t>
            </a:r>
          </a:p>
          <a:p>
            <a:pPr algn="just"/>
            <a:r>
              <a:rPr lang="ru-RU" altLang="ru-RU" dirty="0"/>
              <a:t/>
            </a:r>
            <a:br>
              <a:rPr lang="ru-RU" altLang="ru-RU" dirty="0"/>
            </a:br>
            <a:endParaRPr lang="ru-RU" dirty="0">
              <a:effectLst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9552" y="1916832"/>
            <a:ext cx="7380312" cy="4032448"/>
          </a:xfrm>
          <a:prstGeom prst="rect">
            <a:avLst/>
          </a:prstGeom>
        </p:spPr>
        <p:txBody>
          <a:bodyPr/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8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</a:rPr>
              <a:t>1</a:t>
            </a:r>
            <a:r>
              <a:rPr lang="ru-RU" altLang="ru-RU" sz="2800" dirty="0" smtClean="0">
                <a:solidFill>
                  <a:schemeClr val="bg2"/>
                </a:solidFill>
              </a:rPr>
              <a:t> </a:t>
            </a:r>
            <a:r>
              <a:rPr lang="ru-RU" altLang="ru-RU" sz="2000" b="1" dirty="0" smtClean="0"/>
              <a:t>Скопления легкорастворимых солей</a:t>
            </a:r>
            <a:r>
              <a:rPr lang="ru-RU" altLang="ru-RU" sz="2000" dirty="0" smtClean="0"/>
              <a:t> ( </a:t>
            </a:r>
            <a:r>
              <a:rPr lang="en-US" altLang="ru-RU" sz="2000" dirty="0" err="1" smtClean="0"/>
              <a:t>NaCl</a:t>
            </a:r>
            <a:r>
              <a:rPr lang="ru-RU" altLang="ru-RU" sz="2000" dirty="0" smtClean="0"/>
              <a:t>, </a:t>
            </a:r>
            <a:r>
              <a:rPr lang="en-US" altLang="ru-RU" sz="2000" dirty="0" err="1" smtClean="0"/>
              <a:t>CaCl</a:t>
            </a:r>
            <a:r>
              <a:rPr lang="ru-RU" altLang="ru-RU" sz="2000" dirty="0" smtClean="0"/>
              <a:t>, </a:t>
            </a:r>
            <a:r>
              <a:rPr lang="en-US" altLang="ru-RU" sz="2000" dirty="0" err="1" smtClean="0"/>
              <a:t>MgCl</a:t>
            </a:r>
            <a:r>
              <a:rPr lang="ru-RU" altLang="ru-RU" sz="2000" baseline="-25000" dirty="0" smtClean="0"/>
              <a:t>2</a:t>
            </a:r>
            <a:r>
              <a:rPr lang="ru-RU" altLang="ru-RU" sz="2000" dirty="0" smtClean="0"/>
              <a:t>, </a:t>
            </a:r>
            <a:r>
              <a:rPr lang="en-US" altLang="ru-RU" sz="2000" dirty="0" smtClean="0"/>
              <a:t>Na</a:t>
            </a:r>
            <a:r>
              <a:rPr lang="ru-RU" altLang="ru-RU" sz="2000" baseline="-25000" dirty="0" smtClean="0"/>
              <a:t>2</a:t>
            </a:r>
            <a:r>
              <a:rPr lang="en-US" altLang="ru-RU" sz="2000" dirty="0" smtClean="0"/>
              <a:t>SO</a:t>
            </a:r>
            <a:r>
              <a:rPr lang="ru-RU" altLang="ru-RU" sz="2000" baseline="-25000" dirty="0" smtClean="0"/>
              <a:t>4</a:t>
            </a:r>
            <a:r>
              <a:rPr lang="ru-RU" altLang="ru-RU" sz="2000" dirty="0" smtClean="0"/>
              <a:t>). Белого цвета. 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ru-RU" altLang="ru-RU" sz="2000" dirty="0" smtClean="0"/>
              <a:t>2. </a:t>
            </a:r>
            <a:r>
              <a:rPr lang="ru-RU" altLang="ru-RU" sz="2000" b="1" dirty="0" smtClean="0"/>
              <a:t>Скопления гипса</a:t>
            </a:r>
            <a:r>
              <a:rPr lang="ru-RU" altLang="ru-RU" sz="2000" dirty="0" smtClean="0"/>
              <a:t> (</a:t>
            </a:r>
            <a:r>
              <a:rPr lang="en-US" altLang="ru-RU" sz="2000" dirty="0" err="1" smtClean="0"/>
              <a:t>CaSO</a:t>
            </a:r>
            <a:r>
              <a:rPr lang="ru-RU" altLang="ru-RU" sz="2000" baseline="-25000" dirty="0" smtClean="0"/>
              <a:t>4</a:t>
            </a:r>
            <a:r>
              <a:rPr lang="ru-RU" altLang="ru-RU" sz="2000" dirty="0" smtClean="0"/>
              <a:t>). Белого цвета. 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ru-RU" altLang="ru-RU" sz="2000" dirty="0" smtClean="0"/>
              <a:t>3. </a:t>
            </a:r>
            <a:r>
              <a:rPr lang="ru-RU" altLang="ru-RU" sz="2000" b="1" dirty="0" smtClean="0"/>
              <a:t>Скопления карбоната кальция</a:t>
            </a:r>
            <a:r>
              <a:rPr lang="en-US" altLang="ru-RU" sz="2000" dirty="0" smtClean="0"/>
              <a:t> </a:t>
            </a:r>
            <a:r>
              <a:rPr lang="ru-RU" altLang="ru-RU" sz="2000" dirty="0" smtClean="0"/>
              <a:t>(</a:t>
            </a:r>
            <a:r>
              <a:rPr lang="en-US" altLang="ru-RU" sz="2000" dirty="0" smtClean="0"/>
              <a:t>CaCO</a:t>
            </a:r>
            <a:r>
              <a:rPr lang="en-US" altLang="ru-RU" sz="2000" baseline="-25000" dirty="0" smtClean="0"/>
              <a:t>3</a:t>
            </a:r>
            <a:r>
              <a:rPr lang="ru-RU" altLang="ru-RU" sz="2000" dirty="0" smtClean="0"/>
              <a:t>). Белого, грязно-белого цвета «белоглазка». 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ru-RU" altLang="ru-RU" sz="2000" dirty="0" smtClean="0"/>
              <a:t>4. </a:t>
            </a:r>
            <a:r>
              <a:rPr lang="ru-RU" altLang="ru-RU" sz="2000" b="1" dirty="0" smtClean="0"/>
              <a:t>Скопления окислов и гидратов окислов железа</a:t>
            </a:r>
            <a:r>
              <a:rPr lang="ru-RU" altLang="ru-RU" sz="2000" dirty="0" smtClean="0"/>
              <a:t>, марганца и фосфорной кислоты красно-бурого, ржаво-охристого, желтого цвета. 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ru-RU" altLang="ru-RU" sz="2000" dirty="0" smtClean="0"/>
              <a:t>5. </a:t>
            </a:r>
            <a:r>
              <a:rPr lang="ru-RU" altLang="ru-RU" sz="2000" b="1" dirty="0" smtClean="0"/>
              <a:t>Закисные соединения железа</a:t>
            </a:r>
            <a:r>
              <a:rPr lang="ru-RU" altLang="ru-RU" sz="2000" dirty="0" smtClean="0"/>
              <a:t> сизого и сизовато-серого цвета. </a:t>
            </a:r>
            <a:r>
              <a:rPr lang="ru-RU" altLang="ru-RU" sz="1800" dirty="0" smtClean="0"/>
              <a:t>В  болотных почвах.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ru-RU" altLang="ru-RU" sz="2000" dirty="0" smtClean="0"/>
              <a:t>6. </a:t>
            </a:r>
            <a:r>
              <a:rPr lang="ru-RU" altLang="ru-RU" sz="2000" b="1" dirty="0" smtClean="0"/>
              <a:t>Скопления кремнекислоты</a:t>
            </a:r>
            <a:r>
              <a:rPr lang="ru-RU" altLang="ru-RU" sz="2000" dirty="0" smtClean="0"/>
              <a:t> белесого цвета. </a:t>
            </a:r>
            <a:r>
              <a:rPr lang="ru-RU" altLang="ru-RU" sz="1800" dirty="0" smtClean="0"/>
              <a:t>Для почв подзолистого типа почвообразования и солодей.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ru-RU" altLang="ru-RU" sz="2000" dirty="0" smtClean="0"/>
              <a:t>7. </a:t>
            </a:r>
            <a:r>
              <a:rPr lang="ru-RU" altLang="ru-RU" sz="2000" b="1" dirty="0" smtClean="0"/>
              <a:t>Выделения и скопления органических веществ</a:t>
            </a:r>
            <a:r>
              <a:rPr lang="ru-RU" altLang="ru-RU" sz="2000" dirty="0" smtClean="0"/>
              <a:t> черного или темно-серого цвета</a:t>
            </a:r>
            <a:endParaRPr lang="ru-RU" altLang="ru-RU" sz="2800" dirty="0" smtClean="0"/>
          </a:p>
          <a:p>
            <a:pPr algn="just">
              <a:lnSpc>
                <a:spcPct val="80000"/>
              </a:lnSpc>
              <a:buFontTx/>
              <a:buNone/>
            </a:pPr>
            <a:endParaRPr lang="ru-RU" altLang="ru-RU" sz="2800" dirty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91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5576" y="1124744"/>
            <a:ext cx="727337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altLang="ru-RU" sz="2000" dirty="0"/>
              <a:t>По форме разделяют на следующие группы</a:t>
            </a:r>
            <a:r>
              <a:rPr lang="ru-RU" altLang="ru-RU" sz="2000" dirty="0">
                <a:solidFill>
                  <a:srgbClr val="FF9999"/>
                </a:solidFill>
              </a:rPr>
              <a:t>: </a:t>
            </a:r>
            <a:endParaRPr lang="ru-RU" altLang="ru-RU" sz="2000" dirty="0" smtClean="0">
              <a:solidFill>
                <a:srgbClr val="FF9999"/>
              </a:solidFill>
            </a:endParaRPr>
          </a:p>
          <a:p>
            <a:pPr>
              <a:lnSpc>
                <a:spcPct val="90000"/>
              </a:lnSpc>
            </a:pPr>
            <a:r>
              <a:rPr lang="ru-RU" altLang="ru-RU" sz="2000" dirty="0" smtClean="0">
                <a:solidFill>
                  <a:srgbClr val="FF9999"/>
                </a:solidFill>
              </a:rPr>
              <a:t> </a:t>
            </a:r>
            <a:endParaRPr lang="ru-RU" altLang="ru-RU" sz="2000" dirty="0">
              <a:solidFill>
                <a:srgbClr val="FF9999"/>
              </a:solidFill>
            </a:endParaRPr>
          </a:p>
          <a:p>
            <a:pPr>
              <a:lnSpc>
                <a:spcPct val="90000"/>
              </a:lnSpc>
            </a:pPr>
            <a:r>
              <a:rPr lang="ru-RU" altLang="ru-RU" sz="2000" dirty="0"/>
              <a:t>1. </a:t>
            </a:r>
            <a:r>
              <a:rPr lang="ru-RU" altLang="ru-RU" sz="2000" b="1" dirty="0"/>
              <a:t>Выцветы и налеты</a:t>
            </a:r>
            <a:r>
              <a:rPr lang="ru-RU" altLang="ru-RU" sz="2000" dirty="0"/>
              <a:t> – химические вещества, которые выступают на поверхности почвы или разреза в виде тончайшей </a:t>
            </a:r>
            <a:r>
              <a:rPr lang="ru-RU" altLang="ru-RU" sz="2000" dirty="0" err="1"/>
              <a:t>пленочки</a:t>
            </a:r>
            <a:r>
              <a:rPr lang="ru-RU" altLang="ru-RU" sz="2000" dirty="0"/>
              <a:t>;</a:t>
            </a:r>
          </a:p>
          <a:p>
            <a:pPr>
              <a:lnSpc>
                <a:spcPct val="90000"/>
              </a:lnSpc>
            </a:pPr>
            <a:r>
              <a:rPr lang="ru-RU" altLang="ru-RU" sz="2000" dirty="0"/>
              <a:t> 2. </a:t>
            </a:r>
            <a:r>
              <a:rPr lang="ru-RU" altLang="ru-RU" sz="2000" b="1" dirty="0"/>
              <a:t>Корочки, примазки, потеки</a:t>
            </a:r>
            <a:r>
              <a:rPr lang="ru-RU" altLang="ru-RU" sz="2000" dirty="0"/>
              <a:t> – вещества, которые, выступая на поверхности почвы или по стенкам трещин, образуют слой небольшой толщины;</a:t>
            </a:r>
          </a:p>
          <a:p>
            <a:pPr>
              <a:lnSpc>
                <a:spcPct val="90000"/>
              </a:lnSpc>
            </a:pPr>
            <a:r>
              <a:rPr lang="ru-RU" altLang="ru-RU" sz="2000" dirty="0"/>
              <a:t>3. </a:t>
            </a:r>
            <a:r>
              <a:rPr lang="ru-RU" altLang="ru-RU" sz="2000" b="1" dirty="0"/>
              <a:t>Прожилки и трубочки</a:t>
            </a:r>
            <a:r>
              <a:rPr lang="ru-RU" altLang="ru-RU" sz="2000" dirty="0"/>
              <a:t> – вещества, заполняющие ходы червей и корней, поры и трещины почвы;</a:t>
            </a:r>
          </a:p>
          <a:p>
            <a:pPr>
              <a:lnSpc>
                <a:spcPct val="90000"/>
              </a:lnSpc>
            </a:pPr>
            <a:r>
              <a:rPr lang="ru-RU" altLang="ru-RU" sz="2000" dirty="0"/>
              <a:t>4. </a:t>
            </a:r>
            <a:r>
              <a:rPr lang="ru-RU" altLang="ru-RU" sz="2000" b="1" dirty="0"/>
              <a:t>Конкреции и стяжения</a:t>
            </a:r>
            <a:r>
              <a:rPr lang="ru-RU" altLang="ru-RU" sz="2000" dirty="0"/>
              <a:t> – скопления различных веществ более или менее округлой формы;</a:t>
            </a:r>
          </a:p>
          <a:p>
            <a:pPr>
              <a:lnSpc>
                <a:spcPct val="90000"/>
              </a:lnSpc>
            </a:pPr>
            <a:r>
              <a:rPr lang="ru-RU" altLang="ru-RU" sz="2000" dirty="0"/>
              <a:t>5. </a:t>
            </a:r>
            <a:r>
              <a:rPr lang="ru-RU" altLang="ru-RU" sz="2000" b="1" dirty="0"/>
              <a:t>Прослойки</a:t>
            </a:r>
            <a:r>
              <a:rPr lang="ru-RU" altLang="ru-RU" sz="2000" dirty="0"/>
              <a:t> – вещества, накапливающиеся в больших количествах, пропитывая отдельные слои почвы </a:t>
            </a:r>
          </a:p>
        </p:txBody>
      </p:sp>
    </p:spTree>
    <p:extLst>
      <p:ext uri="{BB962C8B-B14F-4D97-AF65-F5344CB8AC3E}">
        <p14:creationId xmlns:p14="http://schemas.microsoft.com/office/powerpoint/2010/main" val="4106037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48680"/>
            <a:ext cx="7787003" cy="583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094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404664"/>
            <a:ext cx="748883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/>
              <a:t>Включения</a:t>
            </a:r>
            <a:r>
              <a:rPr lang="ru-RU" sz="2000" dirty="0"/>
              <a:t> — это случайно оказавшиеся в почве органические и минеральные тела и предметы (отдельные камни, остатки деревьев, кости животных). Они могут быть связаны с человеческой деятельностью (куски керамики, обломки кирпича и стекла</a:t>
            </a:r>
            <a:r>
              <a:rPr lang="ru-RU" sz="2000" dirty="0" smtClean="0"/>
              <a:t>).</a:t>
            </a:r>
            <a:endParaRPr lang="ru-RU" sz="2000" dirty="0">
              <a:effectLst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0" y="2362200"/>
            <a:ext cx="9144000" cy="4495800"/>
          </a:xfrm>
          <a:prstGeom prst="rect">
            <a:avLst/>
          </a:prstGeom>
        </p:spPr>
        <p:txBody>
          <a:bodyPr/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sz="1800" dirty="0" err="1" smtClean="0">
                <a:latin typeface="Arial Black" panose="020B0A04020102020204" pitchFamily="34" charset="0"/>
              </a:rPr>
              <a:t>Литоморфы</a:t>
            </a:r>
            <a:r>
              <a:rPr lang="ru-RU" altLang="ru-RU" sz="1800" dirty="0" smtClean="0">
                <a:latin typeface="Arial Black" panose="020B0A04020102020204" pitchFamily="34" charset="0"/>
              </a:rPr>
              <a:t> - </a:t>
            </a:r>
            <a:r>
              <a:rPr lang="ru-RU" altLang="ru-RU" sz="1800" dirty="0" smtClean="0"/>
              <a:t>обломки почвообразующей породы, рассеянные в почве (камни, валуны, галька);</a:t>
            </a:r>
            <a:endParaRPr lang="ru-RU" altLang="ru-RU" sz="1800" dirty="0" smtClean="0">
              <a:latin typeface="Arial Black" panose="020B0A04020102020204" pitchFamily="34" charset="0"/>
            </a:endParaRPr>
          </a:p>
          <a:p>
            <a:r>
              <a:rPr lang="ru-RU" altLang="ru-RU" sz="1800" dirty="0" err="1" smtClean="0">
                <a:latin typeface="Arial Black" panose="020B0A04020102020204" pitchFamily="34" charset="0"/>
              </a:rPr>
              <a:t>Криоморфы</a:t>
            </a:r>
            <a:r>
              <a:rPr lang="ru-RU" altLang="ru-RU" sz="1800" dirty="0" smtClean="0">
                <a:latin typeface="Arial Black" panose="020B0A04020102020204" pitchFamily="34" charset="0"/>
              </a:rPr>
              <a:t> - </a:t>
            </a:r>
            <a:r>
              <a:rPr lang="ru-RU" altLang="ru-RU" sz="1800" dirty="0" smtClean="0"/>
              <a:t>различные формы льда, связанные  мерзлотой (конкреции, линзы, прожилки); </a:t>
            </a:r>
            <a:endParaRPr lang="ru-RU" altLang="ru-RU" sz="1800" dirty="0" smtClean="0">
              <a:latin typeface="Arial Black" panose="020B0A04020102020204" pitchFamily="34" charset="0"/>
            </a:endParaRPr>
          </a:p>
          <a:p>
            <a:r>
              <a:rPr lang="ru-RU" altLang="ru-RU" sz="1800" dirty="0" err="1" smtClean="0">
                <a:latin typeface="Arial Black" panose="020B0A04020102020204" pitchFamily="34" charset="0"/>
              </a:rPr>
              <a:t>Биоморфы</a:t>
            </a:r>
            <a:r>
              <a:rPr lang="ru-RU" altLang="ru-RU" sz="1800" dirty="0" smtClean="0">
                <a:latin typeface="Arial Black" panose="020B0A04020102020204" pitchFamily="34" charset="0"/>
              </a:rPr>
              <a:t> - </a:t>
            </a:r>
            <a:r>
              <a:rPr lang="ru-RU" altLang="ru-RU" sz="1800" dirty="0" smtClean="0"/>
              <a:t>включения, образование которых связано с деятельностью живых организмов: остатки корней, стеблей, стволов растений, кости животных, раковины моллюсков;</a:t>
            </a:r>
            <a:endParaRPr lang="ru-RU" altLang="ru-RU" sz="1800" dirty="0" smtClean="0">
              <a:latin typeface="Arial Black" panose="020B0A04020102020204" pitchFamily="34" charset="0"/>
            </a:endParaRPr>
          </a:p>
          <a:p>
            <a:r>
              <a:rPr lang="ru-RU" altLang="ru-RU" sz="1800" dirty="0" err="1" smtClean="0">
                <a:latin typeface="Arial Black" panose="020B0A04020102020204" pitchFamily="34" charset="0"/>
              </a:rPr>
              <a:t>Антропоморфы</a:t>
            </a:r>
            <a:r>
              <a:rPr lang="ru-RU" altLang="ru-RU" sz="1800" dirty="0" smtClean="0">
                <a:latin typeface="Arial Black" panose="020B0A04020102020204" pitchFamily="34" charset="0"/>
              </a:rPr>
              <a:t> - </a:t>
            </a:r>
            <a:r>
              <a:rPr lang="ru-RU" altLang="ru-RU" sz="1800" dirty="0" smtClean="0"/>
              <a:t>предметы, связанные с деятельностью человека (археологические находки и т.д.)</a:t>
            </a:r>
          </a:p>
        </p:txBody>
      </p:sp>
    </p:spTree>
    <p:extLst>
      <p:ext uri="{BB962C8B-B14F-4D97-AF65-F5344CB8AC3E}">
        <p14:creationId xmlns:p14="http://schemas.microsoft.com/office/powerpoint/2010/main" val="982059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83568" y="304800"/>
            <a:ext cx="8028384" cy="220980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altLang="ru-RU" sz="2400" b="1" cap="none" dirty="0" smtClean="0">
                <a:ln w="0"/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Сложение  почвы </a:t>
            </a:r>
            <a:r>
              <a:rPr lang="ru-RU" altLang="ru-RU" sz="2400" cap="none" dirty="0" smtClean="0">
                <a:ln w="0"/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внешнее выражение плотности и пористости составляющих почву генетических горизонтов. Зависит от структуры, гранулометрического и химического состава и от влажности почвенных горизонтов. </a:t>
            </a:r>
            <a:endParaRPr lang="ru-RU" altLang="ru-RU" sz="2400" i="1" cap="none" dirty="0" smtClean="0">
              <a:ln w="0"/>
              <a:solidFill>
                <a:sysClr val="windowText" lastClr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539552" y="2204864"/>
            <a:ext cx="8172400" cy="4343400"/>
          </a:xfrm>
          <a:prstGeom prst="rect">
            <a:avLst/>
          </a:prstGeom>
        </p:spPr>
        <p:txBody>
          <a:bodyPr/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Tx/>
              <a:buNone/>
            </a:pPr>
            <a:r>
              <a:rPr lang="ru-RU" altLang="ru-RU" i="1" dirty="0" smtClean="0"/>
              <a:t>   </a:t>
            </a:r>
            <a:r>
              <a:rPr lang="ru-RU" altLang="ru-RU" sz="2400" dirty="0" smtClean="0"/>
              <a:t>Характер плотности почвы может быть определен в поле по сопротивлению, которое оказывает почва при вдавливании в нее ножа. Сложение почвы: </a:t>
            </a:r>
          </a:p>
          <a:p>
            <a:pPr marL="0" indent="0" algn="just">
              <a:buFontTx/>
              <a:buNone/>
            </a:pPr>
            <a:r>
              <a:rPr lang="ru-RU" altLang="ru-RU" sz="2400" i="1" dirty="0" smtClean="0"/>
              <a:t> -  </a:t>
            </a:r>
            <a:r>
              <a:rPr lang="ru-RU" altLang="ru-RU" sz="2400" b="1" i="1" dirty="0" smtClean="0"/>
              <a:t>рыхлое </a:t>
            </a:r>
            <a:r>
              <a:rPr lang="ru-RU" altLang="ru-RU" sz="2400" i="1" dirty="0" smtClean="0"/>
              <a:t>– нож входит легко; </a:t>
            </a:r>
          </a:p>
          <a:p>
            <a:pPr>
              <a:buFontTx/>
              <a:buChar char="-"/>
            </a:pPr>
            <a:r>
              <a:rPr lang="ru-RU" altLang="ru-RU" sz="2400" b="1" i="1" dirty="0" smtClean="0"/>
              <a:t>уплотненное </a:t>
            </a:r>
            <a:r>
              <a:rPr lang="ru-RU" altLang="ru-RU" sz="2400" i="1" dirty="0" smtClean="0"/>
              <a:t>– нож входит с некоторым усилием; </a:t>
            </a:r>
          </a:p>
          <a:p>
            <a:pPr>
              <a:buFontTx/>
              <a:buChar char="-"/>
            </a:pPr>
            <a:r>
              <a:rPr lang="ru-RU" altLang="ru-RU" sz="2400" b="1" i="1" dirty="0" smtClean="0"/>
              <a:t>плотное </a:t>
            </a:r>
            <a:r>
              <a:rPr lang="ru-RU" altLang="ru-RU" sz="2400" i="1" dirty="0" smtClean="0"/>
              <a:t>– нож входит с трудом. </a:t>
            </a:r>
          </a:p>
        </p:txBody>
      </p:sp>
    </p:spTree>
    <p:extLst>
      <p:ext uri="{BB962C8B-B14F-4D97-AF65-F5344CB8AC3E}">
        <p14:creationId xmlns:p14="http://schemas.microsoft.com/office/powerpoint/2010/main" val="3110473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71600" y="548680"/>
            <a:ext cx="727280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ru-RU" sz="2800" i="1" dirty="0"/>
              <a:t>Характер </a:t>
            </a:r>
            <a:r>
              <a:rPr lang="ru-RU" altLang="ru-RU" sz="2800" b="1" i="1" dirty="0"/>
              <a:t>пористости</a:t>
            </a:r>
            <a:r>
              <a:rPr lang="ru-RU" altLang="ru-RU" sz="2800" i="1" dirty="0"/>
              <a:t> почвы определяют по величине пор внутри агрегатов и ширине трещин между структурными отдельностями</a:t>
            </a: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2708920"/>
            <a:ext cx="77048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563" indent="-182563" algn="ctr"/>
            <a:r>
              <a:rPr lang="ru-RU" altLang="ru-RU" sz="2400" i="1" dirty="0"/>
              <a:t> Виды сложения :</a:t>
            </a:r>
          </a:p>
          <a:p>
            <a:pPr marL="182563" indent="-182563"/>
            <a:r>
              <a:rPr lang="ru-RU" altLang="ru-RU" sz="2400" i="1" dirty="0"/>
              <a:t> </a:t>
            </a:r>
            <a:r>
              <a:rPr lang="ru-RU" altLang="ru-RU" sz="2400" b="1" i="1" dirty="0"/>
              <a:t>мелкопористое</a:t>
            </a:r>
            <a:r>
              <a:rPr lang="ru-RU" altLang="ru-RU" sz="2400" i="1" dirty="0"/>
              <a:t> – диаметр пор менее 1 мм;</a:t>
            </a:r>
          </a:p>
          <a:p>
            <a:pPr marL="182563" indent="-182563"/>
            <a:r>
              <a:rPr lang="ru-RU" altLang="ru-RU" sz="2400" b="1" i="1" dirty="0"/>
              <a:t>пористое</a:t>
            </a:r>
            <a:r>
              <a:rPr lang="ru-RU" altLang="ru-RU" sz="2400" i="1" dirty="0"/>
              <a:t> – с более крупными порами; </a:t>
            </a:r>
          </a:p>
          <a:p>
            <a:pPr marL="182563" indent="-182563"/>
            <a:r>
              <a:rPr lang="ru-RU" altLang="ru-RU" sz="2400" b="1" i="1" dirty="0" err="1"/>
              <a:t>тонкотрещиноватое</a:t>
            </a:r>
            <a:r>
              <a:rPr lang="ru-RU" altLang="ru-RU" sz="2400" i="1" dirty="0"/>
              <a:t> – с шириной трещин менее 3 мм; </a:t>
            </a:r>
          </a:p>
          <a:p>
            <a:pPr marL="182563" indent="-182563"/>
            <a:r>
              <a:rPr lang="ru-RU" altLang="ru-RU" sz="2400" b="1" i="1" dirty="0"/>
              <a:t>трещиноватое</a:t>
            </a:r>
            <a:r>
              <a:rPr lang="ru-RU" altLang="ru-RU" sz="2400" i="1" dirty="0"/>
              <a:t> – с шириной трещин более 3 мм.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050657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71600" y="548680"/>
            <a:ext cx="77048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800" dirty="0"/>
              <a:t>Характер перехода между горизонтами почвы</a:t>
            </a: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1484784"/>
            <a:ext cx="864096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563" indent="-182563" algn="just">
              <a:lnSpc>
                <a:spcPct val="80000"/>
              </a:lnSpc>
            </a:pPr>
            <a:r>
              <a:rPr lang="ru-RU" altLang="ru-RU" sz="2400" dirty="0" smtClean="0"/>
              <a:t>   Характер </a:t>
            </a:r>
            <a:r>
              <a:rPr lang="ru-RU" altLang="ru-RU" sz="2400" dirty="0"/>
              <a:t>перехода одного почвенного горизонта в другой определяется по протяженности смены одного горизонта другим в почвенном профиле. </a:t>
            </a:r>
            <a:endParaRPr lang="ru-RU" altLang="ru-RU" sz="2400" dirty="0" smtClean="0"/>
          </a:p>
          <a:p>
            <a:pPr marL="182563" indent="-182563">
              <a:lnSpc>
                <a:spcPct val="80000"/>
              </a:lnSpc>
            </a:pPr>
            <a:endParaRPr lang="ru-RU" altLang="ru-RU" sz="2400" dirty="0"/>
          </a:p>
          <a:p>
            <a:pPr marL="182563" indent="-182563">
              <a:lnSpc>
                <a:spcPct val="80000"/>
              </a:lnSpc>
            </a:pPr>
            <a:r>
              <a:rPr lang="ru-RU" altLang="ru-RU" sz="2400" dirty="0" smtClean="0"/>
              <a:t> </a:t>
            </a:r>
            <a:r>
              <a:rPr lang="ru-RU" altLang="ru-RU" sz="2400" dirty="0" smtClean="0"/>
              <a:t>  </a:t>
            </a:r>
            <a:r>
              <a:rPr lang="ru-RU" altLang="ru-RU" sz="2400" dirty="0" smtClean="0"/>
              <a:t>Градации </a:t>
            </a:r>
            <a:r>
              <a:rPr lang="ru-RU" altLang="ru-RU" sz="2400" dirty="0"/>
              <a:t>переходов: </a:t>
            </a:r>
            <a:endParaRPr lang="ru-RU" altLang="ru-RU" sz="2400" dirty="0" smtClean="0"/>
          </a:p>
          <a:p>
            <a:pPr marL="182563" indent="-182563">
              <a:lnSpc>
                <a:spcPct val="80000"/>
              </a:lnSpc>
            </a:pPr>
            <a:endParaRPr lang="ru-RU" altLang="ru-RU" sz="2000" dirty="0" smtClean="0"/>
          </a:p>
          <a:p>
            <a:pPr marL="182563" indent="-182563">
              <a:lnSpc>
                <a:spcPct val="80000"/>
              </a:lnSpc>
            </a:pPr>
            <a:r>
              <a:rPr lang="ru-RU" altLang="ru-RU" sz="2000" b="1" dirty="0"/>
              <a:t> </a:t>
            </a:r>
            <a:r>
              <a:rPr lang="ru-RU" altLang="ru-RU" sz="2000" b="1" dirty="0" smtClean="0"/>
              <a:t>резкий  </a:t>
            </a:r>
            <a:r>
              <a:rPr lang="ru-RU" altLang="ru-RU" sz="2000" dirty="0"/>
              <a:t>– смена одного горизонта другим происходит на </a:t>
            </a:r>
            <a:r>
              <a:rPr lang="ru-RU" altLang="ru-RU" sz="2000" dirty="0" smtClean="0"/>
              <a:t>протяжении </a:t>
            </a:r>
            <a:r>
              <a:rPr lang="ru-RU" altLang="ru-RU" sz="2000" dirty="0"/>
              <a:t>1 см;</a:t>
            </a:r>
          </a:p>
          <a:p>
            <a:pPr marL="182563" indent="-182563">
              <a:lnSpc>
                <a:spcPct val="80000"/>
              </a:lnSpc>
            </a:pPr>
            <a:r>
              <a:rPr lang="ru-RU" altLang="ru-RU" sz="2000" dirty="0"/>
              <a:t> </a:t>
            </a:r>
            <a:endParaRPr lang="ru-RU" altLang="ru-RU" sz="2000" dirty="0" smtClean="0"/>
          </a:p>
          <a:p>
            <a:pPr marL="182563" indent="-182563">
              <a:lnSpc>
                <a:spcPct val="80000"/>
              </a:lnSpc>
            </a:pPr>
            <a:r>
              <a:rPr lang="ru-RU" altLang="ru-RU" sz="2000" dirty="0" smtClean="0"/>
              <a:t> </a:t>
            </a:r>
            <a:r>
              <a:rPr lang="ru-RU" altLang="ru-RU" sz="2000" b="1" dirty="0" smtClean="0"/>
              <a:t>ясный </a:t>
            </a:r>
            <a:r>
              <a:rPr lang="ru-RU" altLang="ru-RU" sz="2000" dirty="0"/>
              <a:t>– смена горизонтов происходит на протяжении 1-3 см; </a:t>
            </a:r>
          </a:p>
          <a:p>
            <a:pPr marL="182563" indent="-182563">
              <a:lnSpc>
                <a:spcPct val="80000"/>
              </a:lnSpc>
            </a:pPr>
            <a:r>
              <a:rPr lang="ru-RU" altLang="ru-RU" sz="2000" b="1" dirty="0" smtClean="0"/>
              <a:t> </a:t>
            </a:r>
            <a:endParaRPr lang="ru-RU" altLang="ru-RU" sz="2000" b="1" dirty="0" smtClean="0"/>
          </a:p>
          <a:p>
            <a:pPr marL="182563" indent="-182563">
              <a:lnSpc>
                <a:spcPct val="80000"/>
              </a:lnSpc>
            </a:pPr>
            <a:r>
              <a:rPr lang="ru-RU" altLang="ru-RU" sz="2000" b="1" dirty="0" smtClean="0"/>
              <a:t> </a:t>
            </a:r>
            <a:r>
              <a:rPr lang="ru-RU" altLang="ru-RU" sz="2000" b="1" dirty="0" smtClean="0"/>
              <a:t>заметный </a:t>
            </a:r>
            <a:r>
              <a:rPr lang="ru-RU" altLang="ru-RU" sz="2000" dirty="0"/>
              <a:t>– граница прослеживается в пределах 3-5 см; </a:t>
            </a:r>
          </a:p>
          <a:p>
            <a:pPr marL="182563" indent="-182563">
              <a:lnSpc>
                <a:spcPct val="80000"/>
              </a:lnSpc>
            </a:pPr>
            <a:r>
              <a:rPr lang="ru-RU" altLang="ru-RU" sz="2000" b="1" dirty="0" smtClean="0"/>
              <a:t>  </a:t>
            </a:r>
            <a:endParaRPr lang="ru-RU" altLang="ru-RU" sz="2000" b="1" dirty="0" smtClean="0"/>
          </a:p>
          <a:p>
            <a:pPr marL="182563" indent="-182563">
              <a:lnSpc>
                <a:spcPct val="80000"/>
              </a:lnSpc>
            </a:pPr>
            <a:r>
              <a:rPr lang="ru-RU" altLang="ru-RU" sz="2000" b="1" dirty="0" smtClean="0"/>
              <a:t>постепенный </a:t>
            </a:r>
            <a:r>
              <a:rPr lang="ru-RU" altLang="ru-RU" sz="2000" dirty="0"/>
              <a:t>– очень постепенная смена горизонтов на протяжении более 5 см. </a:t>
            </a:r>
          </a:p>
        </p:txBody>
      </p:sp>
    </p:spTree>
    <p:extLst>
      <p:ext uri="{BB962C8B-B14F-4D97-AF65-F5344CB8AC3E}">
        <p14:creationId xmlns:p14="http://schemas.microsoft.com/office/powerpoint/2010/main" val="1547954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47864" y="692696"/>
            <a:ext cx="239360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/>
              <a:t>Задание </a:t>
            </a:r>
            <a:endParaRPr lang="ru-RU" sz="4400" dirty="0"/>
          </a:p>
        </p:txBody>
      </p:sp>
      <p:sp>
        <p:nvSpPr>
          <p:cNvPr id="3" name="TextBox 2"/>
          <p:cNvSpPr txBox="1"/>
          <p:nvPr/>
        </p:nvSpPr>
        <p:spPr>
          <a:xfrm flipH="1">
            <a:off x="872258" y="2060848"/>
            <a:ext cx="73448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/>
              <a:t>В чем выражается значимость определения сложения почв, влажности, новообразования и включений в агрономическом значении.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158185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3688" y="620688"/>
            <a:ext cx="41271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http://www.myshared.ru/slide/679210/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31640" y="1556792"/>
            <a:ext cx="5390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Для задания определения мех состава и влажности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7813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1392</TotalTime>
  <Words>581</Words>
  <Application>Microsoft Office PowerPoint</Application>
  <PresentationFormat>Экран (4:3)</PresentationFormat>
  <Paragraphs>49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 Black</vt:lpstr>
      <vt:lpstr>Calibri</vt:lpstr>
      <vt:lpstr>Franklin Gothic Book</vt:lpstr>
      <vt:lpstr>Franklin Gothic Medium</vt:lpstr>
      <vt:lpstr>Times New Roman</vt:lpstr>
      <vt:lpstr>Wingdings 2</vt:lpstr>
      <vt:lpstr>Трек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55</cp:revision>
  <dcterms:created xsi:type="dcterms:W3CDTF">2014-03-24T16:43:49Z</dcterms:created>
  <dcterms:modified xsi:type="dcterms:W3CDTF">2021-01-17T15:24:28Z</dcterms:modified>
</cp:coreProperties>
</file>